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9"/>
  </p:notesMasterIdLst>
  <p:sldIdLst>
    <p:sldId id="260" r:id="rId2"/>
    <p:sldId id="261" r:id="rId3"/>
    <p:sldId id="296" r:id="rId4"/>
    <p:sldId id="284" r:id="rId5"/>
    <p:sldId id="295" r:id="rId6"/>
    <p:sldId id="294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24" autoAdjust="0"/>
    <p:restoredTop sz="94343" autoAdjust="0"/>
  </p:normalViewPr>
  <p:slideViewPr>
    <p:cSldViewPr snapToGrid="0">
      <p:cViewPr varScale="1">
        <p:scale>
          <a:sx n="63" d="100"/>
          <a:sy n="63" d="100"/>
        </p:scale>
        <p:origin x="78" y="2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Oct 2,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859409" cy="3416300"/>
          </a:xfrm>
        </p:spPr>
        <p:txBody>
          <a:bodyPr>
            <a:normAutofit/>
          </a:bodyPr>
          <a:lstStyle/>
          <a:p>
            <a:r>
              <a:rPr lang="en-US" b="1" dirty="0"/>
              <a:t>P3 Challenge – Do Now (on slips of paper today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What </a:t>
            </a:r>
            <a:r>
              <a:rPr lang="en-US" b="1" dirty="0"/>
              <a:t>are the components of </a:t>
            </a:r>
            <a:r>
              <a:rPr lang="en-US" b="1" dirty="0" smtClean="0"/>
              <a:t> A = 65 </a:t>
            </a:r>
            <a:r>
              <a:rPr lang="en-US" b="1" dirty="0"/>
              <a:t>m/s at 120</a:t>
            </a:r>
            <a:r>
              <a:rPr lang="en-US" b="1" baseline="30000" dirty="0"/>
              <a:t>o </a:t>
            </a:r>
            <a:r>
              <a:rPr lang="en-US" b="1" dirty="0" smtClean="0">
                <a:sym typeface="Euclid Extra" panose="02050502000505020303" pitchFamily="18" charset="2"/>
              </a:rPr>
              <a:t>?</a:t>
            </a:r>
          </a:p>
          <a:p>
            <a:r>
              <a:rPr lang="en-US" b="1" dirty="0" smtClean="0">
                <a:sym typeface="Euclid Extra" panose="02050502000505020303" pitchFamily="18" charset="2"/>
              </a:rPr>
              <a:t>What is -2A?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246225" y="2477193"/>
            <a:ext cx="3108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Page 1-2 of IB 1.3</a:t>
            </a:r>
          </a:p>
          <a:p>
            <a:r>
              <a:rPr lang="en-US" dirty="0" smtClean="0"/>
              <a:t>Worksheet for Hmk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IB 1.3 Vectors</a:t>
            </a:r>
          </a:p>
          <a:p>
            <a:pPr lvl="1"/>
            <a:r>
              <a:rPr lang="en-US" b="1" dirty="0" smtClean="0"/>
              <a:t>Vectors in 2D analytically</a:t>
            </a:r>
          </a:p>
          <a:p>
            <a:r>
              <a:rPr lang="en-US" b="1" dirty="0"/>
              <a:t>Agenda for IB </a:t>
            </a:r>
            <a:r>
              <a:rPr lang="en-US" b="1" dirty="0" smtClean="0"/>
              <a:t>1.3 Vectors</a:t>
            </a:r>
            <a:endParaRPr lang="en-US" b="1" dirty="0"/>
          </a:p>
          <a:p>
            <a:pPr lvl="1"/>
            <a:r>
              <a:rPr lang="en-US" b="1" dirty="0" smtClean="0"/>
              <a:t>Homework Review</a:t>
            </a:r>
          </a:p>
          <a:p>
            <a:pPr lvl="1"/>
            <a:r>
              <a:rPr lang="en-US" b="1" dirty="0" smtClean="0"/>
              <a:t>From Components to Magnitude and direction</a:t>
            </a:r>
          </a:p>
          <a:p>
            <a:pPr lvl="1"/>
            <a:r>
              <a:rPr lang="en-US" b="1" dirty="0" smtClean="0"/>
              <a:t>Adding vectors analytically</a:t>
            </a:r>
          </a:p>
          <a:p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327563"/>
            <a:ext cx="7555396" cy="3923607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You can reverse the process by applying the Pythagorean Theorem and the definition of tangent.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Note that anytime you take the inverse tangent, there are two possible answers. The one your calculator tells you and one 180</a:t>
            </a:r>
            <a:r>
              <a:rPr lang="en-US" b="1" dirty="0" smtClean="0">
                <a:sym typeface="Euclid Symbol" panose="05050102010706020507" pitchFamily="18" charset="2"/>
              </a:rPr>
              <a:t></a:t>
            </a:r>
            <a:r>
              <a:rPr lang="en-US" b="1" dirty="0" smtClean="0">
                <a:sym typeface="Euclid Extra" panose="02050502000505020303" pitchFamily="18" charset="2"/>
              </a:rPr>
              <a:t> opposite that angle.  (from math class)</a:t>
            </a:r>
          </a:p>
          <a:p>
            <a:r>
              <a:rPr lang="en-US" b="1" dirty="0" smtClean="0">
                <a:sym typeface="Euclid Extra" panose="02050502000505020303" pitchFamily="18" charset="2"/>
              </a:rPr>
              <a:t>If A</a:t>
            </a:r>
            <a:r>
              <a:rPr lang="en-US" b="1" baseline="-25000" dirty="0" smtClean="0">
                <a:sym typeface="Euclid Extra" panose="02050502000505020303" pitchFamily="18" charset="2"/>
              </a:rPr>
              <a:t>x</a:t>
            </a:r>
            <a:r>
              <a:rPr lang="en-US" b="1" dirty="0" smtClean="0">
                <a:sym typeface="Euclid Extra" panose="02050502000505020303" pitchFamily="18" charset="2"/>
              </a:rPr>
              <a:t> is negative, use the +180</a:t>
            </a:r>
            <a:r>
              <a:rPr lang="en-US" b="1" dirty="0" smtClean="0">
                <a:sym typeface="Euclid Symbol" panose="05050102010706020507" pitchFamily="18" charset="2"/>
              </a:rPr>
              <a:t> version. (The sign of A</a:t>
            </a:r>
            <a:r>
              <a:rPr lang="en-US" b="1" baseline="-25000" dirty="0" smtClean="0">
                <a:sym typeface="Euclid Symbol" panose="05050102010706020507" pitchFamily="18" charset="2"/>
              </a:rPr>
              <a:t>y</a:t>
            </a:r>
            <a:r>
              <a:rPr lang="en-US" b="1" dirty="0" smtClean="0">
                <a:sym typeface="Euclid Symbol" panose="05050102010706020507" pitchFamily="18" charset="2"/>
              </a:rPr>
              <a:t> is irrelevant.)</a:t>
            </a:r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351" y="2603500"/>
            <a:ext cx="2705794" cy="2341101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3142819" y="3321180"/>
          <a:ext cx="2067602" cy="668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4" imgW="964781" imgH="317362" progId="Equation.DSMT4">
                  <p:embed/>
                </p:oleObj>
              </mc:Choice>
              <mc:Fallback>
                <p:oleObj name="Equation" r:id="rId4" imgW="964781" imgH="317362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2819" y="3321180"/>
                        <a:ext cx="2067602" cy="6689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3315862" y="3834404"/>
          <a:ext cx="1616791" cy="954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6" imgW="787400" imgH="457200" progId="Equation.DSMT4">
                  <p:embed/>
                </p:oleObj>
              </mc:Choice>
              <mc:Fallback>
                <p:oleObj name="Equation" r:id="rId6" imgW="787400" imgH="4572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5862" y="3834404"/>
                        <a:ext cx="1616791" cy="9544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7715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51818" y="5306291"/>
            <a:ext cx="2518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Complete the last 3 </a:t>
            </a:r>
          </a:p>
          <a:p>
            <a:r>
              <a:rPr lang="en-US" dirty="0" smtClean="0"/>
              <a:t>Problems on p2 now.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8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Addition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A pack of four Arctic wolves are exerting four </a:t>
            </a:r>
            <a:r>
              <a:rPr lang="en-US" sz="2000" b="1" dirty="0" smtClean="0"/>
              <a:t>different </a:t>
            </a:r>
            <a:r>
              <a:rPr lang="en-US" sz="2000" b="1" dirty="0"/>
              <a:t>forces upon the carcass of a 500 kg </a:t>
            </a:r>
            <a:r>
              <a:rPr lang="en-US" sz="2000" b="1" dirty="0" smtClean="0"/>
              <a:t>dead polar </a:t>
            </a:r>
            <a:r>
              <a:rPr lang="en-US" sz="2000" b="1" dirty="0"/>
              <a:t>bear. Wolf one is pulling on the bear with a force of 20 Newtons (N) due north. Wolf </a:t>
            </a:r>
            <a:r>
              <a:rPr lang="en-US" sz="2000" b="1" dirty="0" smtClean="0"/>
              <a:t>two is </a:t>
            </a:r>
            <a:r>
              <a:rPr lang="en-US" sz="2000" b="1" dirty="0"/>
              <a:t>pulling on the bear with a force of 30 N, 30 degrees north of west. Wolf three is pulling </a:t>
            </a:r>
            <a:r>
              <a:rPr lang="en-US" sz="2000" b="1" dirty="0" smtClean="0"/>
              <a:t>on the </a:t>
            </a:r>
            <a:r>
              <a:rPr lang="en-US" sz="2000" b="1" dirty="0"/>
              <a:t>bear with a force of 25 N due west, and wolf four is pulling on the bear with a force of 35 </a:t>
            </a:r>
            <a:r>
              <a:rPr lang="en-US" sz="2000" b="1" dirty="0" smtClean="0"/>
              <a:t>N, 10 </a:t>
            </a:r>
            <a:r>
              <a:rPr lang="en-US" sz="2000" b="1" dirty="0"/>
              <a:t>degrees west of south. Determine the net force acting upon the polar bear and the </a:t>
            </a:r>
            <a:r>
              <a:rPr lang="en-US" sz="2000" b="1" dirty="0" smtClean="0"/>
              <a:t>direction of </a:t>
            </a:r>
            <a:r>
              <a:rPr lang="en-US" sz="2000" b="1" dirty="0"/>
              <a:t>that force measured north </a:t>
            </a:r>
            <a:r>
              <a:rPr lang="en-US" sz="2000" b="1"/>
              <a:t>of </a:t>
            </a:r>
            <a:r>
              <a:rPr lang="en-US" sz="2000" b="1" smtClean="0"/>
              <a:t>east</a:t>
            </a:r>
            <a:r>
              <a:rPr lang="en-US" sz="20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8780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Vectors Analytically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000" b="1" dirty="0" smtClean="0"/>
                  <a:t>Add A </a:t>
                </a:r>
                <a:r>
                  <a:rPr lang="en-US" sz="2000" b="1" dirty="0"/>
                  <a:t>= 4.0 N at 30</a:t>
                </a:r>
                <a:r>
                  <a:rPr lang="en-US" sz="2000" b="1" dirty="0">
                    <a:sym typeface="Euclid Extra" panose="02050502000505020303" pitchFamily="18" charset="2"/>
                  </a:rPr>
                  <a:t>  and   B = 8.0 N at </a:t>
                </a:r>
                <a:r>
                  <a:rPr lang="en-US" sz="2000" b="1" dirty="0" smtClean="0">
                    <a:sym typeface="Euclid Extra" panose="02050502000505020303" pitchFamily="18" charset="2"/>
                  </a:rPr>
                  <a:t>135</a:t>
                </a:r>
                <a:r>
                  <a:rPr lang="en-US" sz="2000" b="1" baseline="30000" dirty="0" smtClean="0"/>
                  <a:t>o </a:t>
                </a:r>
                <a:r>
                  <a:rPr lang="en-US" sz="2000" b="1" dirty="0" smtClean="0">
                    <a:sym typeface="Euclid Extra" panose="02050502000505020303" pitchFamily="18" charset="2"/>
                  </a:rPr>
                  <a:t>analytically</a:t>
                </a:r>
              </a:p>
              <a:p>
                <a:r>
                  <a:rPr lang="en-US" b="1" dirty="0" smtClean="0"/>
                  <a:t>1) Resolve </a:t>
                </a:r>
                <a:r>
                  <a:rPr lang="en-US" b="1" dirty="0"/>
                  <a:t>all vectors into x and y components (Ax = A cos </a:t>
                </a:r>
                <a:r>
                  <a:rPr lang="el-GR" b="1" dirty="0"/>
                  <a:t>θ</a:t>
                </a:r>
                <a:r>
                  <a:rPr lang="en-US" b="1" dirty="0"/>
                  <a:t>, Ay = A sin </a:t>
                </a:r>
                <a:r>
                  <a:rPr lang="el-GR" b="1" dirty="0"/>
                  <a:t>θ</a:t>
                </a:r>
                <a:r>
                  <a:rPr lang="en-US" b="1" dirty="0"/>
                  <a:t>)</a:t>
                </a:r>
              </a:p>
              <a:p>
                <a:r>
                  <a:rPr lang="en-US" b="1" dirty="0" smtClean="0"/>
                  <a:t>2) Add </a:t>
                </a:r>
                <a:r>
                  <a:rPr lang="en-US" b="1" dirty="0"/>
                  <a:t>all x components to find resultant x component, </a:t>
                </a:r>
                <a:r>
                  <a:rPr lang="en-US" b="1" dirty="0" smtClean="0"/>
                  <a:t>Rx (use a table)</a:t>
                </a:r>
                <a:endParaRPr lang="en-US" b="1" dirty="0"/>
              </a:p>
              <a:p>
                <a:r>
                  <a:rPr lang="en-US" b="1" dirty="0" smtClean="0"/>
                  <a:t>3) Add </a:t>
                </a:r>
                <a:r>
                  <a:rPr lang="en-US" b="1" dirty="0"/>
                  <a:t>all y components to find resultant y component, Ry</a:t>
                </a:r>
              </a:p>
              <a:p>
                <a:r>
                  <a:rPr lang="en-US" b="1" dirty="0" smtClean="0"/>
                  <a:t>4) Convert </a:t>
                </a:r>
                <a:r>
                  <a:rPr lang="en-US" b="1" dirty="0"/>
                  <a:t>resultant components into magnitude and direction.</a:t>
                </a:r>
              </a:p>
              <a:p>
                <a:pPr lvl="1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sub>
                          <m:sup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bSup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𝒚</m:t>
                            </m:r>
                          </m:sub>
                          <m:sup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bSup>
                      </m:e>
                    </m:rad>
                  </m:oMath>
                </a14:m>
                <a:r>
                  <a:rPr lang="en-US" b="1" dirty="0"/>
                  <a:t>  and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𝒕𝒂𝒏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1" dirty="0"/>
                  <a:t>) , (add 180</a:t>
                </a:r>
                <a:r>
                  <a:rPr lang="en-US" b="1" baseline="30000" dirty="0"/>
                  <a:t>o</a:t>
                </a:r>
                <a:r>
                  <a:rPr lang="en-US" b="1" dirty="0"/>
                  <a:t> if Rx is negative.)</a:t>
                </a:r>
              </a:p>
              <a:p>
                <a:r>
                  <a:rPr lang="en-US" sz="2000" b="1" dirty="0" smtClean="0"/>
                  <a:t>Usually best to organize this information in a table</a:t>
                </a:r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78" t="-1783" r="-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111581" y="4907280"/>
          <a:ext cx="360957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190">
                  <a:extLst>
                    <a:ext uri="{9D8B030D-6E8A-4147-A177-3AD203B41FA5}">
                      <a16:colId xmlns:a16="http://schemas.microsoft.com/office/drawing/2014/main" val="2597045611"/>
                    </a:ext>
                  </a:extLst>
                </a:gridCol>
                <a:gridCol w="1203190">
                  <a:extLst>
                    <a:ext uri="{9D8B030D-6E8A-4147-A177-3AD203B41FA5}">
                      <a16:colId xmlns:a16="http://schemas.microsoft.com/office/drawing/2014/main" val="810186833"/>
                    </a:ext>
                  </a:extLst>
                </a:gridCol>
                <a:gridCol w="1203190">
                  <a:extLst>
                    <a:ext uri="{9D8B030D-6E8A-4147-A177-3AD203B41FA5}">
                      <a16:colId xmlns:a16="http://schemas.microsoft.com/office/drawing/2014/main" val="28414341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9287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4084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94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1768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09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Addition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A pack of four Arctic wolves are exerting four </a:t>
            </a:r>
            <a:r>
              <a:rPr lang="en-US" sz="2000" b="1" dirty="0" smtClean="0"/>
              <a:t>different </a:t>
            </a:r>
            <a:r>
              <a:rPr lang="en-US" sz="2000" b="1" dirty="0"/>
              <a:t>forces upon the carcass of a 500 kg </a:t>
            </a:r>
            <a:r>
              <a:rPr lang="en-US" sz="2000" b="1" dirty="0" smtClean="0"/>
              <a:t>dead polar </a:t>
            </a:r>
            <a:r>
              <a:rPr lang="en-US" sz="2000" b="1" dirty="0"/>
              <a:t>bear. Wolf one is pulling on the bear with a force of 20 Newtons (N) due north. Wolf </a:t>
            </a:r>
            <a:r>
              <a:rPr lang="en-US" sz="2000" b="1" dirty="0" smtClean="0"/>
              <a:t>two is </a:t>
            </a:r>
            <a:r>
              <a:rPr lang="en-US" sz="2000" b="1" dirty="0"/>
              <a:t>pulling on the bear with a force of 30 N, 30 degrees north of west. Wolf three is pulling </a:t>
            </a:r>
            <a:r>
              <a:rPr lang="en-US" sz="2000" b="1" dirty="0" smtClean="0"/>
              <a:t>on the </a:t>
            </a:r>
            <a:r>
              <a:rPr lang="en-US" sz="2000" b="1" dirty="0"/>
              <a:t>bear with a force of 25 N due west, and wolf four is pulling on the bear with a force of 35 </a:t>
            </a:r>
            <a:r>
              <a:rPr lang="en-US" sz="2000" b="1" dirty="0" smtClean="0"/>
              <a:t>N, 10 </a:t>
            </a:r>
            <a:r>
              <a:rPr lang="en-US" sz="2000" b="1" dirty="0"/>
              <a:t>degrees west of south. Determine the net force acting upon the polar bear and the </a:t>
            </a:r>
            <a:r>
              <a:rPr lang="en-US" sz="2000" b="1" dirty="0" smtClean="0"/>
              <a:t>direction of </a:t>
            </a:r>
            <a:r>
              <a:rPr lang="en-US" sz="2000" b="1" dirty="0"/>
              <a:t>that force measured north of </a:t>
            </a:r>
            <a:r>
              <a:rPr lang="en-US" sz="2000" b="1" dirty="0" smtClean="0"/>
              <a:t>east. </a:t>
            </a:r>
          </a:p>
          <a:p>
            <a:r>
              <a:rPr lang="en-US" sz="2000" b="1" dirty="0" smtClean="0"/>
              <a:t>Add analytically.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9773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Add 15 m/s at 30</a:t>
            </a:r>
            <a:r>
              <a:rPr lang="en-US" b="1" dirty="0" smtClean="0">
                <a:sym typeface="Euclid Symbol" panose="05050102010706020507" pitchFamily="18" charset="2"/>
              </a:rPr>
              <a:t> and 45 m/s </a:t>
            </a:r>
            <a:r>
              <a:rPr lang="en-US" b="1" dirty="0">
                <a:sym typeface="Euclid Symbol" panose="05050102010706020507" pitchFamily="18" charset="2"/>
              </a:rPr>
              <a:t>at </a:t>
            </a:r>
            <a:r>
              <a:rPr lang="en-US" b="1" dirty="0" smtClean="0">
                <a:sym typeface="Euclid Symbol" panose="05050102010706020507" pitchFamily="18" charset="2"/>
              </a:rPr>
              <a:t>240 graphically. Estimate the resultant.</a:t>
            </a:r>
          </a:p>
          <a:p>
            <a:r>
              <a:rPr lang="en-US" b="1" dirty="0" smtClean="0">
                <a:sym typeface="Euclid Symbol" panose="05050102010706020507" pitchFamily="18" charset="2"/>
              </a:rPr>
              <a:t>Then add these two vectors analytically.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 smtClean="0"/>
              <a:t>IB 1.3 Vectors and Scalars Worksheet  p3-4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Vector components dart lab </a:t>
            </a:r>
            <a:r>
              <a:rPr lang="en-US" b="1" smtClean="0"/>
              <a:t>on Thursday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18090</TotalTime>
  <Words>557</Words>
  <Application>Microsoft Office PowerPoint</Application>
  <PresentationFormat>Widescreen</PresentationFormat>
  <Paragraphs>58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Cambria Math</vt:lpstr>
      <vt:lpstr>Century Gothic</vt:lpstr>
      <vt:lpstr>Euclid Extra</vt:lpstr>
      <vt:lpstr>Euclid Symbol</vt:lpstr>
      <vt:lpstr>Times New Roman</vt:lpstr>
      <vt:lpstr>Wingdings 3</vt:lpstr>
      <vt:lpstr>Ion Boardroom</vt:lpstr>
      <vt:lpstr>Equation</vt:lpstr>
      <vt:lpstr>Physics 1 –  Oct 2, 2018</vt:lpstr>
      <vt:lpstr>Objectives and Agenda</vt:lpstr>
      <vt:lpstr>Vector Components</vt:lpstr>
      <vt:lpstr>Sample Addition problem</vt:lpstr>
      <vt:lpstr>Adding Vectors Analytically</vt:lpstr>
      <vt:lpstr>Sample Addition problem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176</cp:revision>
  <dcterms:created xsi:type="dcterms:W3CDTF">2015-08-11T02:33:52Z</dcterms:created>
  <dcterms:modified xsi:type="dcterms:W3CDTF">2018-10-04T17:05:27Z</dcterms:modified>
</cp:coreProperties>
</file>